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56" r:id="rId3"/>
    <p:sldId id="262" r:id="rId4"/>
    <p:sldId id="257" r:id="rId5"/>
    <p:sldId id="263" r:id="rId6"/>
    <p:sldId id="259" r:id="rId7"/>
    <p:sldId id="260" r:id="rId8"/>
    <p:sldId id="266" r:id="rId9"/>
    <p:sldId id="261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50201842539575"/>
          <c:y val="9.7099113888604732E-2"/>
          <c:w val="0.74261109701751493"/>
          <c:h val="0.74424586272507065"/>
        </c:manualLayout>
      </c:layout>
      <c:scatterChart>
        <c:scatterStyle val="smoothMarker"/>
        <c:varyColors val="0"/>
        <c:ser>
          <c:idx val="0"/>
          <c:order val="0"/>
          <c:xVal>
            <c:numRef>
              <c:f>Sheet1!$C$4:$C$6</c:f>
              <c:numCache>
                <c:formatCode>General</c:formatCode>
                <c:ptCount val="3"/>
                <c:pt idx="0">
                  <c:v>140</c:v>
                </c:pt>
                <c:pt idx="1">
                  <c:v>511</c:v>
                </c:pt>
                <c:pt idx="2">
                  <c:v>662</c:v>
                </c:pt>
              </c:numCache>
            </c:numRef>
          </c:xVal>
          <c:yVal>
            <c:numRef>
              <c:f>Sheet1!$D$4:$D$6</c:f>
              <c:numCache>
                <c:formatCode>General</c:formatCode>
                <c:ptCount val="3"/>
                <c:pt idx="0">
                  <c:v>1.5</c:v>
                </c:pt>
                <c:pt idx="1">
                  <c:v>0.9</c:v>
                </c:pt>
                <c:pt idx="2">
                  <c:v>0.8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7900032"/>
        <c:axId val="248651776"/>
      </c:scatterChart>
      <c:valAx>
        <c:axId val="247900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Gamma-ray</a:t>
                </a:r>
                <a:r>
                  <a:rPr lang="en-GB" sz="1400" baseline="0"/>
                  <a:t> energy [keV]</a:t>
                </a:r>
                <a:endParaRPr lang="en-GB" sz="14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48651776"/>
        <c:crosses val="autoZero"/>
        <c:crossBetween val="midCat"/>
      </c:valAx>
      <c:valAx>
        <c:axId val="248651776"/>
        <c:scaling>
          <c:orientation val="minMax"/>
          <c:max val="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/>
                  <a:t>Efficiecny</a:t>
                </a:r>
                <a:r>
                  <a:rPr lang="en-GB" sz="1600" baseline="0"/>
                  <a:t> [%]</a:t>
                </a:r>
                <a:endParaRPr lang="en-GB" sz="16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479000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5493-B5E2-4496-9522-71E4DBF984B1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9950-CA5B-4F72-90A8-7FFADE35DE19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E4FA-9956-4362-9F8B-41FCD135D353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D2A4E-B31E-4003-B764-844A14614F18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9BEE5-4A2E-4888-9EEF-96A333D5328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8EF6E-3A60-49D1-8C44-369F86B42B32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A8598-C751-4CD1-9DDD-B0D8F27D5869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C5D59-E637-4B51-A8E3-FC97331FE02B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2A76-2A38-4598-93C0-5A2CD6C35BA8}" type="datetimeFigureOut">
              <a:rPr lang="en-US"/>
              <a:pPr>
                <a:defRPr/>
              </a:pPr>
              <a:t>5/10/2013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0"/>
            <a:ext cx="38100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3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2571744"/>
            <a:ext cx="4040188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14686"/>
            <a:ext cx="404018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2571744"/>
            <a:ext cx="4041775" cy="587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14686"/>
            <a:ext cx="4041775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8313" cy="10906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57430"/>
            <a:ext cx="3008313" cy="3768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0E77961-D138-4AE0-9D1C-D8D28209A803}" type="datetimeFigureOut">
              <a:rPr lang="en-GB" smtClean="0"/>
              <a:t>10/05/2013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2E6443-3757-44ED-B882-77D11B33DA02}" type="slidenum">
              <a:rPr lang="en-GB" smtClean="0"/>
              <a:t>‹#›</a:t>
            </a:fld>
            <a:endParaRPr lang="en-GB"/>
          </a:p>
        </p:txBody>
      </p:sp>
      <p:pic>
        <p:nvPicPr>
          <p:cNvPr id="1031" name="Picture 8" descr="Untitled-1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BCA1FD-F86C-4FEC-970F-4BC72632B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 descr="Untitled-2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5280025"/>
            <a:ext cx="9144000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117" y="957853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Compton recoil electron detection using GEANT4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134" y="3525617"/>
            <a:ext cx="7413674" cy="305806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Preliminary investigations</a:t>
            </a:r>
          </a:p>
          <a:p>
            <a:r>
              <a:rPr lang="en-GB" dirty="0" smtClean="0"/>
              <a:t>with G4.9.5p01</a:t>
            </a:r>
          </a:p>
          <a:p>
            <a:endParaRPr lang="en-GB" dirty="0"/>
          </a:p>
          <a:p>
            <a:r>
              <a:rPr lang="en-GB" sz="2900" dirty="0" smtClean="0"/>
              <a:t>Some discrepancies observed in the e</a:t>
            </a:r>
            <a:r>
              <a:rPr lang="en-GB" sz="2900" baseline="30000" dirty="0" smtClean="0"/>
              <a:t>-</a:t>
            </a:r>
            <a:r>
              <a:rPr lang="en-GB" sz="2900" dirty="0" smtClean="0"/>
              <a:t> longitudinal energy deposition for different GEANT4 versions: </a:t>
            </a:r>
          </a:p>
          <a:p>
            <a:r>
              <a:rPr lang="en-GB" sz="2900" i="1" dirty="0" err="1" smtClean="0"/>
              <a:t>Batic</a:t>
            </a:r>
            <a:r>
              <a:rPr lang="en-GB" sz="2900" i="1" dirty="0" smtClean="0"/>
              <a:t> et al. IEEE </a:t>
            </a:r>
            <a:r>
              <a:rPr lang="en-GB" sz="2900" i="1" dirty="0" err="1" smtClean="0"/>
              <a:t>Nucl</a:t>
            </a:r>
            <a:r>
              <a:rPr lang="en-GB" sz="2900" i="1" dirty="0" smtClean="0"/>
              <a:t>. Science Symposium </a:t>
            </a:r>
            <a:r>
              <a:rPr lang="en-GB" sz="2900" i="1" dirty="0" err="1" smtClean="0"/>
              <a:t>amd</a:t>
            </a:r>
            <a:r>
              <a:rPr lang="en-GB" sz="2900" i="1" dirty="0" smtClean="0"/>
              <a:t> Med. Imaging Conf. 2012 </a:t>
            </a:r>
          </a:p>
          <a:p>
            <a:r>
              <a:rPr lang="en-GB" sz="2900" dirty="0" smtClean="0"/>
              <a:t> </a:t>
            </a:r>
            <a:endParaRPr lang="en-GB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2855741" y="2546265"/>
            <a:ext cx="3090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Marc Labiche – NPG Daresbury</a:t>
            </a:r>
          </a:p>
          <a:p>
            <a:pPr algn="ctr"/>
            <a:r>
              <a:rPr lang="en-GB" dirty="0" smtClean="0"/>
              <a:t>16/04/2013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09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827" y="1643137"/>
            <a:ext cx="5472333" cy="510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32" y="730332"/>
            <a:ext cx="8458200" cy="1143000"/>
          </a:xfrm>
        </p:spPr>
        <p:txBody>
          <a:bodyPr/>
          <a:lstStyle/>
          <a:p>
            <a:r>
              <a:rPr lang="en-GB" sz="4000" dirty="0" smtClean="0"/>
              <a:t>e</a:t>
            </a:r>
            <a:r>
              <a:rPr lang="en-GB" sz="4000" baseline="30000" dirty="0" smtClean="0"/>
              <a:t>-</a:t>
            </a:r>
            <a:r>
              <a:rPr lang="en-GB" sz="4000" dirty="0" smtClean="0"/>
              <a:t> longitudinal energy deposition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640087" y="2847275"/>
            <a:ext cx="18780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err="1" smtClean="0"/>
              <a:t>Batic</a:t>
            </a:r>
            <a:r>
              <a:rPr lang="en-GB" i="1" dirty="0" smtClean="0"/>
              <a:t> et al. IEEE </a:t>
            </a:r>
            <a:r>
              <a:rPr lang="en-GB" i="1" dirty="0" err="1" smtClean="0"/>
              <a:t>Nucl</a:t>
            </a:r>
            <a:r>
              <a:rPr lang="en-GB" i="1" dirty="0" smtClean="0"/>
              <a:t>. Science Symposium </a:t>
            </a:r>
            <a:r>
              <a:rPr lang="en-GB" i="1" dirty="0" err="1" smtClean="0"/>
              <a:t>amd</a:t>
            </a:r>
            <a:r>
              <a:rPr lang="en-GB" i="1" dirty="0" smtClean="0"/>
              <a:t> Med. Imaging Conf. Proc. 2012 </a:t>
            </a:r>
          </a:p>
        </p:txBody>
      </p:sp>
    </p:spTree>
    <p:extLst>
      <p:ext uri="{BB962C8B-B14F-4D97-AF65-F5344CB8AC3E}">
        <p14:creationId xmlns:p14="http://schemas.microsoft.com/office/powerpoint/2010/main" val="229835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36" y="3605711"/>
            <a:ext cx="5392271" cy="31318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2536"/>
            <a:ext cx="7772400" cy="1143000"/>
          </a:xfrm>
        </p:spPr>
        <p:txBody>
          <a:bodyPr/>
          <a:lstStyle/>
          <a:p>
            <a:r>
              <a:rPr lang="en-GB" sz="4000" dirty="0" smtClean="0"/>
              <a:t>Setup used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274" y="1908517"/>
            <a:ext cx="7772400" cy="3048000"/>
          </a:xfrm>
        </p:spPr>
        <p:txBody>
          <a:bodyPr/>
          <a:lstStyle/>
          <a:p>
            <a:r>
              <a:rPr lang="en-GB" dirty="0" smtClean="0"/>
              <a:t>Isotropic source at 3cm from Silicon detector</a:t>
            </a:r>
          </a:p>
          <a:p>
            <a:r>
              <a:rPr lang="en-GB" dirty="0" smtClean="0"/>
              <a:t>Silicon: ~3cm x ~10cm x 400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13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732" y="1744403"/>
            <a:ext cx="5922822" cy="4440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3556"/>
            <a:ext cx="77724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Compton e</a:t>
            </a:r>
            <a:r>
              <a:rPr lang="en-GB" sz="4000" baseline="30000" dirty="0" smtClean="0"/>
              <a:t>-</a:t>
            </a:r>
            <a:r>
              <a:rPr lang="en-GB" sz="4000" dirty="0" smtClean="0"/>
              <a:t> deposited energy distribution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321171" y="6154506"/>
            <a:ext cx="4102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/>
              <a:t>No intrinsic energy resolution included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Sharp Compton edges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29268" y="3257479"/>
            <a:ext cx="1655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Compton edges</a:t>
            </a:r>
            <a:endParaRPr lang="en-GB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2855742" y="3626811"/>
            <a:ext cx="5301445" cy="1282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 flipH="1">
            <a:off x="5401994" y="3626811"/>
            <a:ext cx="2755193" cy="149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</p:cNvCxnSpPr>
          <p:nvPr/>
        </p:nvCxnSpPr>
        <p:spPr>
          <a:xfrm flipH="1">
            <a:off x="6611815" y="3626811"/>
            <a:ext cx="1545372" cy="1493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33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936" y="105389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Compton e</a:t>
            </a:r>
            <a:r>
              <a:rPr lang="en-GB" baseline="30000" dirty="0" smtClean="0"/>
              <a:t>-</a:t>
            </a:r>
            <a:r>
              <a:rPr lang="en-GB" dirty="0" smtClean="0"/>
              <a:t> deposited energy </a:t>
            </a:r>
            <a:r>
              <a:rPr lang="en-GB" dirty="0" err="1" smtClean="0"/>
              <a:t>vs</a:t>
            </a:r>
            <a:r>
              <a:rPr lang="en-GB" dirty="0" smtClean="0"/>
              <a:t> initial kinetic energy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254" y="2391688"/>
            <a:ext cx="4112489" cy="3398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45" y="2311474"/>
            <a:ext cx="4196509" cy="3559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58792" y="2333634"/>
            <a:ext cx="1626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 </a:t>
            </a:r>
            <a:r>
              <a:rPr lang="en-GB" dirty="0" err="1" smtClean="0"/>
              <a:t>E</a:t>
            </a:r>
            <a:r>
              <a:rPr lang="en-GB" dirty="0" err="1" smtClean="0">
                <a:latin typeface="Symbol" pitchFamily="18" charset="2"/>
              </a:rPr>
              <a:t>g</a:t>
            </a:r>
            <a:r>
              <a:rPr lang="en-GB" dirty="0" smtClean="0"/>
              <a:t>=140 </a:t>
            </a:r>
            <a:r>
              <a:rPr lang="en-GB" dirty="0" err="1" smtClean="0"/>
              <a:t>keV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013294" y="2381814"/>
            <a:ext cx="1626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For </a:t>
            </a:r>
            <a:r>
              <a:rPr lang="en-GB" dirty="0" err="1" smtClean="0"/>
              <a:t>E</a:t>
            </a:r>
            <a:r>
              <a:rPr lang="en-GB" dirty="0" err="1" smtClean="0">
                <a:latin typeface="Symbol" pitchFamily="18" charset="2"/>
              </a:rPr>
              <a:t>g</a:t>
            </a:r>
            <a:r>
              <a:rPr lang="en-GB" dirty="0" smtClean="0"/>
              <a:t>=662 </a:t>
            </a:r>
            <a:r>
              <a:rPr lang="en-GB" dirty="0" err="1" smtClean="0"/>
              <a:t>keV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671995" y="6443010"/>
            <a:ext cx="394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Deposited energy </a:t>
            </a:r>
            <a:r>
              <a:rPr lang="en-GB" dirty="0" smtClean="0">
                <a:sym typeface="Arial Narrow Special G2"/>
              </a:rPr>
              <a:t></a:t>
            </a:r>
            <a:r>
              <a:rPr lang="en-GB" dirty="0" smtClean="0"/>
              <a:t> initial kinetic energy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26905" y="5924991"/>
            <a:ext cx="1566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Compton edge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953668" y="5598951"/>
            <a:ext cx="0" cy="368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23719" y="5969681"/>
            <a:ext cx="1566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Compton edge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787192" y="5638807"/>
            <a:ext cx="0" cy="3682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57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947" y="1751009"/>
            <a:ext cx="6744569" cy="4777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6604"/>
            <a:ext cx="77724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Compton e</a:t>
            </a:r>
            <a:r>
              <a:rPr lang="en-GB" sz="4000" baseline="30000" dirty="0" smtClean="0"/>
              <a:t>-</a:t>
            </a:r>
            <a:r>
              <a:rPr lang="en-GB" sz="4000" dirty="0" smtClean="0"/>
              <a:t> </a:t>
            </a:r>
            <a:r>
              <a:rPr lang="en-GB" sz="4000" dirty="0" err="1" smtClean="0"/>
              <a:t>tof</a:t>
            </a:r>
            <a:r>
              <a:rPr lang="en-GB" sz="4000" dirty="0" smtClean="0"/>
              <a:t> distribution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9515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14" y="1533388"/>
            <a:ext cx="7519666" cy="5322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8128"/>
            <a:ext cx="77724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Compton e</a:t>
            </a:r>
            <a:r>
              <a:rPr lang="en-GB" sz="4000" baseline="30000" dirty="0" smtClean="0"/>
              <a:t>-</a:t>
            </a:r>
            <a:r>
              <a:rPr lang="en-GB" sz="4000" dirty="0" smtClean="0"/>
              <a:t> path distribution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9684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3982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Compton e</a:t>
            </a:r>
            <a:r>
              <a:rPr lang="en-GB" baseline="30000" dirty="0" smtClean="0"/>
              <a:t>-</a:t>
            </a:r>
            <a:r>
              <a:rPr lang="en-GB" dirty="0" smtClean="0"/>
              <a:t> start-stop distance </a:t>
            </a:r>
            <a:br>
              <a:rPr lang="en-GB" dirty="0" smtClean="0"/>
            </a:br>
            <a:r>
              <a:rPr lang="en-GB" dirty="0" err="1" smtClean="0"/>
              <a:t>vs</a:t>
            </a:r>
            <a:r>
              <a:rPr lang="en-GB" dirty="0" smtClean="0"/>
              <a:t> real path length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134" y="2453138"/>
            <a:ext cx="4453794" cy="3381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" y="2453138"/>
            <a:ext cx="4757151" cy="336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2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44400"/>
            <a:ext cx="7772400" cy="1143000"/>
          </a:xfrm>
        </p:spPr>
        <p:txBody>
          <a:bodyPr/>
          <a:lstStyle/>
          <a:p>
            <a:r>
              <a:rPr lang="en-GB" sz="4000" dirty="0" smtClean="0"/>
              <a:t>Preliminary efficiency curve</a:t>
            </a:r>
            <a:endParaRPr lang="en-GB" sz="4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499828"/>
              </p:ext>
            </p:extLst>
          </p:nvPr>
        </p:nvGraphicFramePr>
        <p:xfrm>
          <a:off x="1280161" y="2638716"/>
          <a:ext cx="6106063" cy="411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5028" y="2118604"/>
            <a:ext cx="6929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Normalized by the number of gamma-ray going through the detector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No threshold in energy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29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49" y="2778687"/>
            <a:ext cx="8229600" cy="1143000"/>
          </a:xfrm>
        </p:spPr>
        <p:txBody>
          <a:bodyPr/>
          <a:lstStyle/>
          <a:p>
            <a:r>
              <a:rPr lang="en-GB" dirty="0" smtClean="0"/>
              <a:t>Fin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996097"/>
      </p:ext>
    </p:extLst>
  </p:cSld>
  <p:clrMapOvr>
    <a:masterClrMapping/>
  </p:clrMapOvr>
</p:sld>
</file>

<file path=ppt/theme/theme1.xml><?xml version="1.0" encoding="utf-8"?>
<a:theme xmlns:a="http://schemas.openxmlformats.org/drawingml/2006/main" name="STFC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STFC2</Template>
  <TotalTime>1495</TotalTime>
  <Words>163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STFC2</vt:lpstr>
      <vt:lpstr>1_Blank Presentation</vt:lpstr>
      <vt:lpstr>Compton recoil electron detection using GEANT4</vt:lpstr>
      <vt:lpstr>Setup used</vt:lpstr>
      <vt:lpstr>Compton e- deposited energy distribution</vt:lpstr>
      <vt:lpstr>Compton e- deposited energy vs initial kinetic energy</vt:lpstr>
      <vt:lpstr>Compton e- tof distribution</vt:lpstr>
      <vt:lpstr>Compton e- path distribution </vt:lpstr>
      <vt:lpstr>Compton e- start-stop distance  vs real path length</vt:lpstr>
      <vt:lpstr>Preliminary efficiency curve</vt:lpstr>
      <vt:lpstr>Fin</vt:lpstr>
      <vt:lpstr>e- longitudinal energy deposition</vt:lpstr>
    </vt:vector>
  </TitlesOfParts>
  <Company>Daresbury Laboratory (STFC)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Compton electron recoil detection in GEANT4</dc:title>
  <dc:creator>ML</dc:creator>
  <cp:lastModifiedBy>ML</cp:lastModifiedBy>
  <cp:revision>31</cp:revision>
  <dcterms:created xsi:type="dcterms:W3CDTF">2013-04-15T12:38:05Z</dcterms:created>
  <dcterms:modified xsi:type="dcterms:W3CDTF">2013-05-10T10:21:51Z</dcterms:modified>
</cp:coreProperties>
</file>